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0" r:id="rId1"/>
  </p:sldMasterIdLst>
  <p:notesMasterIdLst>
    <p:notesMasterId r:id="rId24"/>
  </p:notesMasterIdLst>
  <p:sldIdLst>
    <p:sldId id="257" r:id="rId2"/>
    <p:sldId id="259" r:id="rId3"/>
    <p:sldId id="269" r:id="rId4"/>
    <p:sldId id="266" r:id="rId5"/>
    <p:sldId id="272" r:id="rId6"/>
    <p:sldId id="296" r:id="rId7"/>
    <p:sldId id="273" r:id="rId8"/>
    <p:sldId id="274" r:id="rId9"/>
    <p:sldId id="276" r:id="rId10"/>
    <p:sldId id="279" r:id="rId11"/>
    <p:sldId id="299" r:id="rId12"/>
    <p:sldId id="287" r:id="rId13"/>
    <p:sldId id="297" r:id="rId14"/>
    <p:sldId id="280" r:id="rId15"/>
    <p:sldId id="283" r:id="rId16"/>
    <p:sldId id="284" r:id="rId17"/>
    <p:sldId id="298" r:id="rId18"/>
    <p:sldId id="278" r:id="rId19"/>
    <p:sldId id="288" r:id="rId20"/>
    <p:sldId id="291" r:id="rId21"/>
    <p:sldId id="289" r:id="rId22"/>
    <p:sldId id="290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" initials="A" lastIdx="1" clrIdx="0">
    <p:extLst>
      <p:ext uri="{19B8F6BF-5375-455C-9EA6-DF929625EA0E}">
        <p15:presenceInfo xmlns:p15="http://schemas.microsoft.com/office/powerpoint/2012/main" userId="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DCC0DA"/>
    <a:srgbClr val="660033"/>
    <a:srgbClr val="FFFF99"/>
    <a:srgbClr val="B40000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83" d="100"/>
          <a:sy n="83" d="100"/>
        </p:scale>
        <p:origin x="102" y="432"/>
      </p:cViewPr>
      <p:guideLst>
        <p:guide orient="horz" pos="2160"/>
        <p:guide pos="2880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60000"/>
            <a:lumOff val="40000"/>
          </a:schemeClr>
        </a:solidFill>
      </c:spPr>
    </c:sideWall>
    <c:backWall>
      <c:thickness val="0"/>
      <c:spPr>
        <a:solidFill>
          <a:schemeClr val="accent5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0.14487931693786349"/>
          <c:y val="6.5841465294410581E-2"/>
          <c:w val="0.49362197578919131"/>
          <c:h val="0.899688851209814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DCC0D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8E9C-4323-88E5-8D1A6534BED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E9C-4323-88E5-8D1A6534BED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E9C-4323-88E5-8D1A6534BEDE}"/>
              </c:ext>
            </c:extLst>
          </c:dPt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128107.2</c:v>
                </c:pt>
                <c:pt idx="1">
                  <c:v>134320.20000000001</c:v>
                </c:pt>
                <c:pt idx="2">
                  <c:v>140422.29999999999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7-418C-9AC1-7A3F78FFD1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137756.6</c:v>
                </c:pt>
                <c:pt idx="1">
                  <c:v>134320.20000000001</c:v>
                </c:pt>
                <c:pt idx="2">
                  <c:v>140422.29999999999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97-418C-9AC1-7A3F78FFD1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-9649.4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97-418C-9AC1-7A3F78FFD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4405840"/>
        <c:axId val="327096912"/>
        <c:axId val="0"/>
      </c:bar3DChart>
      <c:catAx>
        <c:axId val="32440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096912"/>
        <c:crosses val="autoZero"/>
        <c:auto val="1"/>
        <c:lblAlgn val="ctr"/>
        <c:lblOffset val="500"/>
        <c:noMultiLvlLbl val="0"/>
      </c:catAx>
      <c:valAx>
        <c:axId val="32709691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2440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58950738399102"/>
          <c:y val="0.72266638698519414"/>
          <c:w val="0.33208402430311007"/>
          <c:h val="0.2232911102746461"/>
        </c:manualLayout>
      </c:layout>
      <c:overlay val="0"/>
    </c:legend>
    <c:plotVisOnly val="1"/>
    <c:dispBlanksAs val="gap"/>
    <c:showDLblsOverMax val="0"/>
  </c:chart>
  <c:spPr>
    <a:effectLst/>
    <a:scene3d>
      <a:camera prst="orthographicFront"/>
      <a:lightRig rig="threePt" dir="t"/>
    </a:scene3d>
    <a:sp3d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0" i="0" baseline="0" dirty="0" smtClean="0">
                <a:latin typeface="Times New Roman" panose="02020603050405020304" pitchFamily="18" charset="0"/>
              </a:rPr>
              <a:t>Доходы 2023</a:t>
            </a:r>
            <a:endParaRPr lang="ru-RU" sz="1800" b="0" i="0" baseline="0" dirty="0"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576281072352625"/>
          <c:y val="1.7080187095316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5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890320882443767E-3"/>
          <c:y val="1.4698741338353167E-3"/>
          <c:w val="0.55228921312849066"/>
          <c:h val="0.59379409232307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E96-482E-BB16-78C4007ECA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E96-482E-BB16-78C4007ECA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E96-482E-BB16-78C4007ECA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E96-482E-BB16-78C4007ECA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E96-482E-BB16-78C4007ECA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E96-482E-BB16-78C4007ECAA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BE96-482E-BB16-78C4007ECA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Налоги на прибыль, доходы</c:v>
                </c:pt>
                <c:pt idx="1">
                  <c:v>Доходы от оказания платных услуг и компенсации затрат государства
</c:v>
                </c:pt>
                <c:pt idx="2">
                  <c:v>Доходы от продажи материальных и нематреиальных активов</c:v>
                </c:pt>
                <c:pt idx="3">
                  <c:v>Штрафы, санкции, возмещение ущерба
</c:v>
                </c:pt>
                <c:pt idx="4">
                  <c:v>Прочие неналоговые доходы
</c:v>
                </c:pt>
                <c:pt idx="5">
                  <c:v>Дотация на выравнивание бюджетной обеспеченности
</c:v>
                </c:pt>
                <c:pt idx="6">
                  <c:v>Субвенции местным бюджетам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8612.1</c:v>
                </c:pt>
                <c:pt idx="1">
                  <c:v>100</c:v>
                </c:pt>
                <c:pt idx="2">
                  <c:v>5</c:v>
                </c:pt>
                <c:pt idx="3">
                  <c:v>280.7</c:v>
                </c:pt>
                <c:pt idx="4">
                  <c:v>5</c:v>
                </c:pt>
                <c:pt idx="5">
                  <c:v>93166.3</c:v>
                </c:pt>
                <c:pt idx="6">
                  <c:v>25938.1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96-482E-BB16-78C4007EC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innerShdw blurRad="63500" dist="50800" dir="13500000">
            <a:schemeClr val="accent5">
              <a:lumMod val="20000"/>
              <a:lumOff val="80000"/>
              <a:alpha val="50000"/>
            </a:schemeClr>
          </a:innerShdw>
        </a:effectLst>
      </c:spPr>
    </c:plotArea>
    <c:legend>
      <c:legendPos val="r"/>
      <c:layout>
        <c:manualLayout>
          <c:xMode val="edge"/>
          <c:yMode val="edge"/>
          <c:x val="0"/>
          <c:y val="0.47285491999016338"/>
          <c:w val="1"/>
          <c:h val="0.41418946583962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95917817821956"/>
          <c:y val="5.1798827831488245E-2"/>
          <c:w val="0.53711879884581881"/>
          <c:h val="0.696574523269705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1-B733-428C-881F-67D0F826F44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3-B733-428C-881F-67D0F826F44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5-B733-428C-881F-67D0F826F445}"/>
              </c:ext>
            </c:extLst>
          </c:dPt>
          <c:dPt>
            <c:idx val="3"/>
            <c:bubble3D val="0"/>
            <c:explosion val="3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7-B733-428C-881F-67D0F826F44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9-B733-428C-881F-67D0F826F445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B-B733-428C-881F-67D0F826F445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D-B733-428C-881F-67D0F826F445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F-B733-428C-881F-67D0F826F445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11-B733-428C-881F-67D0F826F445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13-B733-428C-881F-67D0F826F445}"/>
              </c:ext>
            </c:extLst>
          </c:dPt>
          <c:dLbls>
            <c:dLbl>
              <c:idx val="0"/>
              <c:layout>
                <c:manualLayout>
                  <c:x val="7.2515794662105452E-3"/>
                  <c:y val="-5.11902537038251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33-428C-881F-67D0F826F44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 кинематография</c:v>
                </c:pt>
                <c:pt idx="5">
                  <c:v>Социальная политика </c:v>
                </c:pt>
                <c:pt idx="6">
                  <c:v>Физическая культура 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51410.5</c:v>
                </c:pt>
                <c:pt idx="1">
                  <c:v>496.5</c:v>
                </c:pt>
                <c:pt idx="2">
                  <c:v>46973.599999999999</c:v>
                </c:pt>
                <c:pt idx="3">
                  <c:v>688.7</c:v>
                </c:pt>
                <c:pt idx="4">
                  <c:v>11708.5</c:v>
                </c:pt>
                <c:pt idx="5">
                  <c:v>23066.799999999999</c:v>
                </c:pt>
                <c:pt idx="6">
                  <c:v>1656</c:v>
                </c:pt>
                <c:pt idx="7">
                  <c:v>1756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733-428C-881F-67D0F826F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glow rad="127000">
            <a:schemeClr val="accent2">
              <a:lumMod val="60000"/>
              <a:lumOff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6.0282771221042163E-2"/>
          <c:y val="0.62664946818280487"/>
          <c:w val="0.8942022247160567"/>
          <c:h val="0.35002404448229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каждой муниципальной</a:t>
            </a:r>
            <a:r>
              <a:rPr lang="ru-RU" sz="16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общем</a:t>
            </a:r>
            <a:r>
              <a:rPr lang="ru-RU" sz="16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объеме расходов 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27034335515583"/>
          <c:y val="7.6709408594137551E-2"/>
          <c:w val="0.48401790209041701"/>
          <c:h val="0.627133126237239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c:spPr>
          <c:explosion val="51"/>
          <c:dPt>
            <c:idx val="0"/>
            <c:bubble3D val="0"/>
            <c:explosion val="15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  <c:extLst>
              <c:ext xmlns:c16="http://schemas.microsoft.com/office/drawing/2014/chart" uri="{C3380CC4-5D6E-409C-BE32-E72D297353CC}">
                <c16:uniqueId val="{00000001-80B4-48E6-BC5D-10389AEF4715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  <c:extLst>
              <c:ext xmlns:c16="http://schemas.microsoft.com/office/drawing/2014/chart" uri="{C3380CC4-5D6E-409C-BE32-E72D297353CC}">
                <c16:uniqueId val="{00000003-80B4-48E6-BC5D-10389AEF4715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  <c:extLst>
              <c:ext xmlns:c16="http://schemas.microsoft.com/office/drawing/2014/chart" uri="{C3380CC4-5D6E-409C-BE32-E72D297353CC}">
                <c16:uniqueId val="{00000005-80B4-48E6-BC5D-10389AEF4715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  <c:extLst>
              <c:ext xmlns:c16="http://schemas.microsoft.com/office/drawing/2014/chart" uri="{C3380CC4-5D6E-409C-BE32-E72D297353CC}">
                <c16:uniqueId val="{00000007-80B4-48E6-BC5D-10389AEF4715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  <c:extLst>
              <c:ext xmlns:c16="http://schemas.microsoft.com/office/drawing/2014/chart" uri="{C3380CC4-5D6E-409C-BE32-E72D297353CC}">
                <c16:uniqueId val="{00000009-80B4-48E6-BC5D-10389AEF4715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  <c:extLst>
              <c:ext xmlns:c16="http://schemas.microsoft.com/office/drawing/2014/chart" uri="{C3380CC4-5D6E-409C-BE32-E72D297353CC}">
                <c16:uniqueId val="{0000000B-80B4-48E6-BC5D-10389AEF4715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  <c:extLst>
              <c:ext xmlns:c16="http://schemas.microsoft.com/office/drawing/2014/chart" uri="{C3380CC4-5D6E-409C-BE32-E72D297353CC}">
                <c16:uniqueId val="{0000000D-80B4-48E6-BC5D-10389AEF4715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  <c:extLst>
              <c:ext xmlns:c16="http://schemas.microsoft.com/office/drawing/2014/chart" uri="{C3380CC4-5D6E-409C-BE32-E72D297353CC}">
                <c16:uniqueId val="{0000000F-80B4-48E6-BC5D-10389AEF4715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  <c:extLst>
              <c:ext xmlns:c16="http://schemas.microsoft.com/office/drawing/2014/chart" uri="{C3380CC4-5D6E-409C-BE32-E72D297353CC}">
                <c16:uniqueId val="{00000011-80B4-48E6-BC5D-10389AEF4715}"/>
              </c:ext>
            </c:extLst>
          </c:dPt>
          <c:dLbls>
            <c:dLbl>
              <c:idx val="0"/>
              <c:layout>
                <c:manualLayout>
                  <c:x val="-3.2194757388303727E-2"/>
                  <c:y val="-0.113592684931408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B4-48E6-BC5D-10389AEF471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Благоустройство территории</c:v>
                </c:pt>
                <c:pt idx="1">
                  <c:v>Организация и проведение местных праздников</c:v>
                </c:pt>
                <c:pt idx="2">
                  <c:v>Традиции и обряды</c:v>
                </c:pt>
                <c:pt idx="3">
                  <c:v>Организация и проведение досуговых мероприятий</c:v>
                </c:pt>
                <c:pt idx="4">
                  <c:v>Физическая культура и массовый спорт</c:v>
                </c:pt>
                <c:pt idx="5">
                  <c:v>Учреждение печатного средства массовой информации</c:v>
                </c:pt>
                <c:pt idx="6">
                  <c:v>Иные программы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#,##0.00">
                  <c:v>46973.599999999999</c:v>
                </c:pt>
                <c:pt idx="1">
                  <c:v>5981.8</c:v>
                </c:pt>
                <c:pt idx="2">
                  <c:v>1844.6</c:v>
                </c:pt>
                <c:pt idx="3">
                  <c:v>3882.1</c:v>
                </c:pt>
                <c:pt idx="4">
                  <c:v>1056</c:v>
                </c:pt>
                <c:pt idx="5">
                  <c:v>1756</c:v>
                </c:pt>
                <c:pt idx="6" formatCode="#,##0.00">
                  <c:v>1230.3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B4-48E6-BC5D-10389AEF4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glow rad="127000">
            <a:schemeClr val="accent2">
              <a:lumMod val="60000"/>
              <a:lumOff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3.7730146438851128E-2"/>
          <c:y val="0.5728016582988481"/>
          <c:w val="0.68614549557954929"/>
          <c:h val="0.38276702964481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271215442915481"/>
          <c:y val="0"/>
          <c:w val="0.47465582610121299"/>
          <c:h val="0.50560944617264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6C9-412F-B7FE-4D919B33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6C9-412F-B7FE-4D919B33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6C9-412F-B7FE-4D919B33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6C9-412F-B7FE-4D919B33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6C9-412F-B7FE-4D919B33B0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6C9-412F-B7FE-4D919B33B0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6C9-412F-B7FE-4D919B33B0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4"/>
                <c:pt idx="0">
                  <c:v>Организация и осуществление деятельности по опеке и попечительству</c:v>
                </c:pt>
                <c:pt idx="1">
                  <c:v>Определение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c:v>
                </c:pt>
                <c:pt idx="2">
                  <c:v>Содержание ребенка в семье опекуна и приемной семье</c:v>
                </c:pt>
                <c:pt idx="3">
                  <c:v>Вознаграждение причитающееся приемному родителю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4608.1000000000004</c:v>
                </c:pt>
                <c:pt idx="1">
                  <c:v>8.8000000000000007</c:v>
                </c:pt>
                <c:pt idx="2">
                  <c:v>14023.8</c:v>
                </c:pt>
                <c:pt idx="3">
                  <c:v>6979.4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C9-412F-B7FE-4D919B33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7805647566366517"/>
          <c:y val="0.5239822311409843"/>
          <c:w val="0.56316556757874259"/>
          <c:h val="0.47601776885901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FD67B-27DB-4643-8ABF-15D69A50471E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6F152-C380-4A7C-9800-D155007633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2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6F152-C380-4A7C-9800-D155007633A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22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6F152-C380-4A7C-9800-D155007633A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60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F000B5A7-EB04-49B1-A378-073FCC6FA40E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58D6-3688-4043-9007-35DBF981E8D2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8568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58D6-3688-4043-9007-35DBF981E8D2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4289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58D6-3688-4043-9007-35DBF981E8D2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85526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58D6-3688-4043-9007-35DBF981E8D2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34492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58D6-3688-4043-9007-35DBF981E8D2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8471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58D6-3688-4043-9007-35DBF981E8D2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474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387-AADF-44B3-8BAE-602FD2436335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380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9A99742D-4A53-4036-86C6-37367EF405DC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31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4B9B-9E5A-4BA6-AAB1-E6F0FD0C5465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89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A21C4183-118F-4F49-81E4-34FA25C89F6A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65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590-5844-4DDD-873A-AB39303F0C5E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10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7D0-BF9E-47F2-A773-A0FC5DECA6F8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69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40B4-F43E-43AD-B0B2-133492358445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3D6-218A-4449-8E7E-1D6B7010C63E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22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0ED-CA36-4CE7-9378-A11F4CBEEBF6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02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A234-0396-477E-A113-C7D73A970C65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F58D6-3688-4043-9007-35DBF981E8D2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FDED-AB62-4DEF-BE55-1A6E120D16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651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  <p:sldLayoutId id="2147484443" r:id="rId13"/>
    <p:sldLayoutId id="2147484444" r:id="rId14"/>
    <p:sldLayoutId id="2147484445" r:id="rId15"/>
    <p:sldLayoutId id="2147484446" r:id="rId16"/>
    <p:sldLayoutId id="214748444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4.pn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estnik_mo11@mail.ru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-99392"/>
            <a:ext cx="7344816" cy="135150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Внутригородское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  <a:t>муниципальное образование  </a:t>
            </a: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  <a:t>                             г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  <a:t>. </a:t>
            </a: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  <a:t>Санкт-Петербурга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  <a:t>муниципальный округ Остров Декабристов</a:t>
            </a:r>
            <a:r>
              <a:rPr lang="ru-RU" sz="2800" b="1" i="1" dirty="0">
                <a:solidFill>
                  <a:srgbClr val="0070C0"/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</a:br>
            <a:r>
              <a:rPr lang="ru-RU" sz="2800" b="1" i="1" dirty="0">
                <a:solidFill>
                  <a:srgbClr val="0070C0"/>
                </a:solidFill>
                <a:latin typeface="Bookman Old Style" panose="02050604050505020204" pitchFamily="18" charset="0"/>
                <a:cs typeface="Arabic Typesetting" panose="03020402040406030203" pitchFamily="66" charset="-78"/>
              </a:rPr>
              <a:t> </a:t>
            </a:r>
            <a:endParaRPr lang="ru-RU" sz="2800" b="1" i="1" dirty="0">
              <a:solidFill>
                <a:srgbClr val="FF0000"/>
              </a:solidFill>
              <a:latin typeface="Bookman Old Style" panose="0205060405050502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51A477-7B1D-4F8C-8CBB-4F0B5AFB1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5" y="109082"/>
            <a:ext cx="648072" cy="7390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A8817D-D36E-481A-83E1-DBFC42FE6E67}"/>
              </a:ext>
            </a:extLst>
          </p:cNvPr>
          <p:cNvSpPr txBox="1"/>
          <p:nvPr/>
        </p:nvSpPr>
        <p:spPr>
          <a:xfrm>
            <a:off x="395536" y="5661248"/>
            <a:ext cx="849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  <a:t>БЮДЖЕТ ДЛЯ ГРАЖДАН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  <a:t>на 2023 год и на плановый период 2024 и 2025 годов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10</a:t>
            </a:fld>
            <a:endParaRPr lang="ru-RU" dirty="0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691680" y="146890"/>
            <a:ext cx="6562166" cy="795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«БЛАГОУСТРОЙСТВО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ВНУТРИГОРОДСКОГО МУНИЦИПАЛЬНОГО ОБРАЗОВАНИЯ САНКТ-ПЕТЕРБУРГА МУНИЦИПАЛЬНЫЙ ОКРУГ  ОСТРОВ ДЕКАБРИСТОВ НА 2023 ГОД И НА ПАНОВЫЙ ПЕРИОД 2024 И 2025 ГОДОВ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CB3C26-71D5-499A-AF34-6732AD3A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4" y="70747"/>
            <a:ext cx="826248" cy="10539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6E2315-B9A9-4DA4-9AA2-124D02691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38" y="4510239"/>
            <a:ext cx="2284559" cy="1827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288" y="942845"/>
            <a:ext cx="854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7C80"/>
                </a:solidFill>
              </a:rPr>
              <a:t>Мероприятие: Благоустройство </a:t>
            </a:r>
            <a:r>
              <a:rPr lang="ru-RU" sz="1400" b="1" i="1" dirty="0">
                <a:solidFill>
                  <a:srgbClr val="FF7C80"/>
                </a:solidFill>
              </a:rPr>
              <a:t>внутриквартальной территории муниципального образования в пределах установленных </a:t>
            </a:r>
            <a:r>
              <a:rPr lang="ru-RU" sz="1400" b="1" i="1" dirty="0" smtClean="0">
                <a:solidFill>
                  <a:srgbClr val="FF7C80"/>
                </a:solidFill>
              </a:rPr>
              <a:t>полномочий</a:t>
            </a:r>
            <a:endParaRPr lang="ru-RU" sz="1400" b="1" i="1" dirty="0">
              <a:solidFill>
                <a:srgbClr val="FF7C8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29018"/>
              </p:ext>
            </p:extLst>
          </p:nvPr>
        </p:nvGraphicFramePr>
        <p:xfrm>
          <a:off x="66513" y="1567142"/>
          <a:ext cx="6593718" cy="489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755">
                  <a:extLst>
                    <a:ext uri="{9D8B030D-6E8A-4147-A177-3AD203B41FA5}">
                      <a16:colId xmlns:a16="http://schemas.microsoft.com/office/drawing/2014/main" val="3212439372"/>
                    </a:ext>
                  </a:extLst>
                </a:gridCol>
                <a:gridCol w="941960">
                  <a:extLst>
                    <a:ext uri="{9D8B030D-6E8A-4147-A177-3AD203B41FA5}">
                      <a16:colId xmlns:a16="http://schemas.microsoft.com/office/drawing/2014/main" val="238014832"/>
                    </a:ext>
                  </a:extLst>
                </a:gridCol>
                <a:gridCol w="869501">
                  <a:extLst>
                    <a:ext uri="{9D8B030D-6E8A-4147-A177-3AD203B41FA5}">
                      <a16:colId xmlns:a16="http://schemas.microsoft.com/office/drawing/2014/main" val="116615965"/>
                    </a:ext>
                  </a:extLst>
                </a:gridCol>
                <a:gridCol w="869502">
                  <a:extLst>
                    <a:ext uri="{9D8B030D-6E8A-4147-A177-3AD203B41FA5}">
                      <a16:colId xmlns:a16="http://schemas.microsoft.com/office/drawing/2014/main" val="2941823791"/>
                    </a:ext>
                  </a:extLst>
                </a:gridCol>
              </a:tblGrid>
              <a:tr h="2995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/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266147"/>
                  </a:ext>
                </a:extLst>
              </a:tr>
              <a:tr h="62912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покрытий, расположенных на внутриквартальных территориях (асфальт)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1 952,0</a:t>
                      </a:r>
                    </a:p>
                    <a:p>
                      <a:pPr algn="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8 300,8</a:t>
                      </a:r>
                    </a:p>
                    <a:p>
                      <a:pPr algn="r"/>
                      <a:endParaRPr lang="ru-RU" sz="1200" dirty="0" smtClean="0"/>
                    </a:p>
                    <a:p>
                      <a:pPr algn="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067444"/>
                  </a:ext>
                </a:extLst>
              </a:tr>
              <a:tr h="30924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Комплексное благоустройство спортивной площадки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11 440,0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12 165,9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891061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Комплексное благоустройство территории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5 225,0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00839"/>
                  </a:ext>
                </a:extLst>
              </a:tr>
              <a:tr h="629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Устранение деформаций и повреждений покрытий внутриквартальных проездов (заделка выбоин, просадок, шелушения, выкашивания и других дефектов).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/>
                    </a:p>
                    <a:p>
                      <a:pPr algn="r"/>
                      <a:r>
                        <a:rPr lang="ru-RU" sz="1200" dirty="0" smtClean="0"/>
                        <a:t>2 184,0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/>
                    </a:p>
                    <a:p>
                      <a:pPr algn="r"/>
                      <a:r>
                        <a:rPr lang="ru-RU" sz="1200" dirty="0" smtClean="0"/>
                        <a:t>2 184,0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/>
                    </a:p>
                    <a:p>
                      <a:pPr algn="r"/>
                      <a:r>
                        <a:rPr lang="ru-RU" sz="1200" dirty="0" smtClean="0"/>
                        <a:t>2 394,1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883350"/>
                  </a:ext>
                </a:extLst>
              </a:tr>
              <a:tr h="449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Изготовление и согласование проектно-сметной документации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2 400,0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15851"/>
                  </a:ext>
                </a:extLst>
              </a:tr>
              <a:tr h="2696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Оказание услуг технического надзора, экспертиза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004749"/>
                  </a:ext>
                </a:extLst>
              </a:tr>
              <a:tr h="629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Содержание оборудования детских, спортивных площадок, МАФ и газонных ограждений, включая замену песка в песочницах (Территория округа)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/>
                    </a:p>
                    <a:p>
                      <a:pPr algn="r"/>
                      <a:r>
                        <a:rPr lang="ru-RU" sz="1200" dirty="0" smtClean="0"/>
                        <a:t>4000,0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/>
                    </a:p>
                    <a:p>
                      <a:pPr algn="r"/>
                      <a:r>
                        <a:rPr lang="ru-RU" sz="1200" dirty="0" smtClean="0"/>
                        <a:t>3 629,2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/>
                    </a:p>
                    <a:p>
                      <a:pPr algn="r"/>
                      <a:r>
                        <a:rPr lang="ru-RU" sz="1200" dirty="0" smtClean="0"/>
                        <a:t>3 629,2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260566"/>
                  </a:ext>
                </a:extLst>
              </a:tr>
              <a:tr h="449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Размещение, полусфер, уличной мебели (скамеек), урн, информационных щитов и стендов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399586"/>
                  </a:ext>
                </a:extLst>
              </a:tr>
              <a:tr h="449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Удаление аварийных, больных деревьев. (Территория округа)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337120"/>
                  </a:ext>
                </a:extLst>
              </a:tr>
              <a:tr h="43586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по мероприятию: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27</a:t>
                      </a:r>
                      <a:r>
                        <a:rPr lang="ru-RU" sz="1200" b="1" baseline="0" dirty="0" smtClean="0"/>
                        <a:t> 042,6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17 979,1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16 724,1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1923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3" y="1214012"/>
            <a:ext cx="2304254" cy="17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5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11</a:t>
            </a:fld>
            <a:endParaRPr lang="ru-RU" dirty="0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691680" y="146890"/>
            <a:ext cx="6562166" cy="795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«БЛАГОУСТРОЙСТВО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ВНУТРИГОРОДСКОГО МУНИЦИПАЛЬНОГО ОБРАЗОВАНИЯ САНКТ-ПЕТЕРБУРГА МУНИЦИПАЛЬНЫЙ ОКРУГ  ОСТРОВ ДЕКАБРИСТОВ НА 2023 ГОД И НА ПАНОВЫЙ ПЕРИОД 2024 И 2025 ГОДОВ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CB3C26-71D5-499A-AF34-6732AD3A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4" y="70747"/>
            <a:ext cx="826248" cy="10539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6E2315-B9A9-4DA4-9AA2-124D02691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7" y="3746831"/>
            <a:ext cx="2550014" cy="1907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288" y="942845"/>
            <a:ext cx="854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7C80"/>
                </a:solidFill>
              </a:rPr>
              <a:t>Мероприятие</a:t>
            </a:r>
            <a:r>
              <a:rPr lang="ru-RU" sz="1400" b="1" i="1" dirty="0">
                <a:solidFill>
                  <a:srgbClr val="FF7C80"/>
                </a:solidFill>
              </a:rPr>
              <a:t>: Озеленение территории муниципального образования в пределах установленных полномочий.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63644"/>
              </p:ext>
            </p:extLst>
          </p:nvPr>
        </p:nvGraphicFramePr>
        <p:xfrm>
          <a:off x="315923" y="1628800"/>
          <a:ext cx="6552730" cy="213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3">
                  <a:extLst>
                    <a:ext uri="{9D8B030D-6E8A-4147-A177-3AD203B41FA5}">
                      <a16:colId xmlns:a16="http://schemas.microsoft.com/office/drawing/2014/main" val="321243937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801483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6615965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941823791"/>
                    </a:ext>
                  </a:extLst>
                </a:gridCol>
              </a:tblGrid>
              <a:tr h="2955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/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266147"/>
                  </a:ext>
                </a:extLst>
              </a:tr>
              <a:tr h="5489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Уборка территорий зеленых насаждений общего пользования местного значения. (Территория зеленых насаждений общего пользования местного значения)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</a:t>
                      </a:r>
                      <a:r>
                        <a:rPr lang="ru-RU" sz="1200" baseline="0" dirty="0" smtClean="0"/>
                        <a:t> 576,0</a:t>
                      </a:r>
                      <a:endParaRPr lang="ru-RU" sz="1200" dirty="0" smtClean="0"/>
                    </a:p>
                    <a:p>
                      <a:pPr algn="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18</a:t>
                      </a:r>
                      <a:r>
                        <a:rPr lang="ru-RU" sz="1200" baseline="0" dirty="0" smtClean="0"/>
                        <a:t> 446,9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18</a:t>
                      </a:r>
                      <a:r>
                        <a:rPr lang="ru-RU" sz="1200" baseline="0" dirty="0" smtClean="0"/>
                        <a:t> 433,9</a:t>
                      </a:r>
                      <a:endParaRPr lang="ru-RU" sz="1200" dirty="0" smtClean="0"/>
                    </a:p>
                    <a:p>
                      <a:pPr algn="r"/>
                      <a:endParaRPr lang="ru-RU" sz="1200" dirty="0" smtClean="0"/>
                    </a:p>
                    <a:p>
                      <a:pPr algn="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067444"/>
                  </a:ext>
                </a:extLst>
              </a:tr>
              <a:tr h="41645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Комплексное благоустройство спортивной площадки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355,0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891061"/>
                  </a:ext>
                </a:extLst>
              </a:tr>
              <a:tr h="329102">
                <a:tc>
                  <a:txBody>
                    <a:bodyPr/>
                    <a:lstStyle/>
                    <a:p>
                      <a:r>
                        <a:rPr lang="ru-RU" sz="1200" b="1" i="0" baseline="0" dirty="0" smtClean="0"/>
                        <a:t>Итого по мероприятию:</a:t>
                      </a:r>
                      <a:endParaRPr lang="ru-RU" sz="12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19 931,0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18 446,9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18 433,9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337120"/>
                  </a:ext>
                </a:extLst>
              </a:tr>
              <a:tr h="44339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по муниципальной</a:t>
                      </a:r>
                      <a:r>
                        <a:rPr lang="ru-RU" sz="1200" b="1" baseline="0" dirty="0" smtClean="0"/>
                        <a:t> программе: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46</a:t>
                      </a:r>
                      <a:r>
                        <a:rPr lang="ru-RU" sz="1200" b="1" baseline="0" dirty="0" smtClean="0"/>
                        <a:t> 973,6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36</a:t>
                      </a:r>
                      <a:r>
                        <a:rPr lang="ru-RU" sz="1200" b="1" baseline="0" dirty="0" smtClean="0"/>
                        <a:t> 426,0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35</a:t>
                      </a:r>
                      <a:r>
                        <a:rPr lang="ru-RU" sz="1200" b="1" baseline="0" dirty="0" smtClean="0"/>
                        <a:t> 158,0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1923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66" y="2956535"/>
            <a:ext cx="1343075" cy="1633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769" y="1262884"/>
            <a:ext cx="2154772" cy="1633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3" y="3800748"/>
            <a:ext cx="1302160" cy="1639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3" y="4984734"/>
            <a:ext cx="2629101" cy="1873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54" y="5046900"/>
            <a:ext cx="2283634" cy="16321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74" y="3773469"/>
            <a:ext cx="2540510" cy="19053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58" y="4787086"/>
            <a:ext cx="14725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6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79512" y="2204864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17782" y="116948"/>
            <a:ext cx="5221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проведение местных и участие в организации и проведении городских праздничных и иных зрелищных мероприятий на территории внутригородского муниципального образования Санкт-Петербурга муниципальный округ Остров Декабристов на 2023 год и на плановый период 2024 и 2025 годов»</a:t>
            </a:r>
            <a:endParaRPr lang="ru-RU" sz="12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12</a:t>
            </a:fld>
            <a:endParaRPr lang="ru-RU" dirty="0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528960" y="-70330"/>
            <a:ext cx="540464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43B334-3C6F-4C73-A7DF-306CAA07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4625"/>
            <a:ext cx="956321" cy="10801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5977F3-A85C-430D-BF8B-68A44E562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44" y="505734"/>
            <a:ext cx="2523636" cy="18254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B6C85E-13BA-4383-80FD-16C7294BF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46" y="2592787"/>
            <a:ext cx="2658476" cy="1772317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D05AE5D-7FC6-4EB5-9AE0-C4AB8C82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666" y="4648188"/>
            <a:ext cx="2660991" cy="17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92676"/>
              </p:ext>
            </p:extLst>
          </p:nvPr>
        </p:nvGraphicFramePr>
        <p:xfrm>
          <a:off x="179512" y="1798148"/>
          <a:ext cx="6079257" cy="39690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65233427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3529059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71461470"/>
                    </a:ext>
                  </a:extLst>
                </a:gridCol>
                <a:gridCol w="966689">
                  <a:extLst>
                    <a:ext uri="{9D8B030D-6E8A-4147-A177-3AD203B41FA5}">
                      <a16:colId xmlns:a16="http://schemas.microsoft.com/office/drawing/2014/main" val="3282609383"/>
                    </a:ext>
                  </a:extLst>
                </a:gridCol>
              </a:tblGrid>
              <a:tr h="2706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Наименование 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037010"/>
                  </a:ext>
                </a:extLst>
              </a:tr>
              <a:tr h="3804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 полного снятия блокады Ленинграда от фашистской блокады» 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155,2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163,0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171,1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917593"/>
                  </a:ext>
                </a:extLst>
              </a:tr>
              <a:tr h="2706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«Международный женский день» 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60,0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63,0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66,2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728476"/>
                  </a:ext>
                </a:extLst>
              </a:tr>
              <a:tr h="2706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 Победы» 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2 174,8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2 283,5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2 397,7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501378"/>
                  </a:ext>
                </a:extLst>
              </a:tr>
              <a:tr h="3202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 семьи, любви и верности» 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614,5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645,2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677,5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21654"/>
                  </a:ext>
                </a:extLst>
              </a:tr>
              <a:tr h="3804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 военно-морского флота» 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345,3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362,5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380,6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056789"/>
                  </a:ext>
                </a:extLst>
              </a:tr>
              <a:tr h="2331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 России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600,0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630,0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661,5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77651"/>
                  </a:ext>
                </a:extLst>
              </a:tr>
              <a:tr h="2813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 знаний» 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1 322,7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1 388,8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1 458,2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66993"/>
                  </a:ext>
                </a:extLst>
              </a:tr>
              <a:tr h="2459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«Международный день пожилых людей»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300,00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315,0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330,8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23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«Международный день инвалидов»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239,9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251,8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264,4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490349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«Новый год»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97,2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102,0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107,2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71323"/>
                  </a:ext>
                </a:extLst>
              </a:tr>
              <a:tr h="2706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«День памяти неизвестного солдата» 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72,3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75,9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79,7</a:t>
                      </a:r>
                      <a:endParaRPr lang="ru-RU" sz="1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234030"/>
                  </a:ext>
                </a:extLst>
              </a:tr>
              <a:tr h="2706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Итого по муниципальной программе: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5 958,8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6 280,9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6 594,9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5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96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79512" y="2204864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13</a:t>
            </a:fld>
            <a:endParaRPr lang="ru-RU" dirty="0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528960" y="-70330"/>
            <a:ext cx="540464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43B334-3C6F-4C73-A7DF-306CAA07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4624"/>
            <a:ext cx="1048716" cy="1200329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CA8EA5D-B615-4E4C-AD22-071B1800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029" y="251893"/>
            <a:ext cx="2584488" cy="1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CF726EF7-D9C6-4DD9-9DE4-160C49548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28" y="4457109"/>
            <a:ext cx="2935894" cy="19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1D217F0-17F4-4813-8597-52123E33B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917" y="4432480"/>
            <a:ext cx="2790652" cy="19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7B0AA414-E53F-41A8-A27F-3C9FED63E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2518" y="4443113"/>
            <a:ext cx="2691650" cy="19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8229" y="93606"/>
            <a:ext cx="5215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Муниципальная программа «Организация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и проведение мероприятий по сохранению и развитию местных традиций и обрядов на территории внутригородского муниципального образования Санкт-Петербурга муниципальный округ Остров Декабристов»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98980"/>
              </p:ext>
            </p:extLst>
          </p:nvPr>
        </p:nvGraphicFramePr>
        <p:xfrm>
          <a:off x="269105" y="1984711"/>
          <a:ext cx="6096000" cy="2346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67677">
                  <a:extLst>
                    <a:ext uri="{9D8B030D-6E8A-4147-A177-3AD203B41FA5}">
                      <a16:colId xmlns:a16="http://schemas.microsoft.com/office/drawing/2014/main" val="2472720610"/>
                    </a:ext>
                  </a:extLst>
                </a:gridCol>
                <a:gridCol w="1116043">
                  <a:extLst>
                    <a:ext uri="{9D8B030D-6E8A-4147-A177-3AD203B41FA5}">
                      <a16:colId xmlns:a16="http://schemas.microsoft.com/office/drawing/2014/main" val="2497960584"/>
                    </a:ext>
                  </a:extLst>
                </a:gridCol>
                <a:gridCol w="1101271">
                  <a:extLst>
                    <a:ext uri="{9D8B030D-6E8A-4147-A177-3AD203B41FA5}">
                      <a16:colId xmlns:a16="http://schemas.microsoft.com/office/drawing/2014/main" val="2680362496"/>
                    </a:ext>
                  </a:extLst>
                </a:gridCol>
                <a:gridCol w="1111009">
                  <a:extLst>
                    <a:ext uri="{9D8B030D-6E8A-4147-A177-3AD203B41FA5}">
                      <a16:colId xmlns:a16="http://schemas.microsoft.com/office/drawing/2014/main" val="2940233736"/>
                    </a:ext>
                  </a:extLst>
                </a:gridCol>
              </a:tblGrid>
              <a:tr h="3609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2023</a:t>
                      </a:r>
                      <a:endParaRPr lang="ru-RU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2024</a:t>
                      </a:r>
                      <a:endParaRPr lang="ru-RU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2025</a:t>
                      </a:r>
                      <a:endParaRPr lang="ru-RU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924629"/>
                  </a:ext>
                </a:extLst>
              </a:tr>
              <a:tr h="623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Организация поздравлений с юбилейными датами жителей округа старшего возраста 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1304,0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1 369,2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1 437,7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931051"/>
                  </a:ext>
                </a:extLst>
              </a:tr>
              <a:tr h="623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Организация и проведение поздравлений жителей округа с новорожденными 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540,6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567,6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596,0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509385"/>
                  </a:ext>
                </a:extLst>
              </a:tr>
              <a:tr h="50437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Итого по муниципальной программе: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 844,6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1 936,8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2 033,7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4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98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73707" y="2446442"/>
            <a:ext cx="1370293" cy="1356442"/>
          </a:xfrm>
        </p:spPr>
        <p:txBody>
          <a:bodyPr/>
          <a:lstStyle/>
          <a:p>
            <a:fld id="{93A7FDED-AB62-4DEF-BE55-1A6E120D1639}" type="slidenum">
              <a:rPr lang="ru-RU" smtClean="0"/>
              <a:t>14</a:t>
            </a:fld>
            <a:endParaRPr lang="ru-RU" dirty="0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682373" y="96013"/>
            <a:ext cx="7282115" cy="1028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18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проведение досуговых мероприятий для жителей внутригородского муниципального образования Санкт-Петербурга муниципальный округ Остров 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Декабристов на 2023 год и на плановый период 2024 и 2025 годов»</a:t>
            </a:r>
            <a:endParaRPr lang="ru-RU" sz="18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9C78A2-52C4-448E-8714-7ED69A2C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5" y="96013"/>
            <a:ext cx="907727" cy="10287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7FCD63-2B2F-41B8-8DAD-A796A7EEC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43" y="1188149"/>
            <a:ext cx="2362532" cy="15750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9FA4E2-E53C-4FC7-9DA4-B92090521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70" y="3387012"/>
            <a:ext cx="2305805" cy="172575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3086A70-A400-4840-83D4-EC645990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7170" y="5130602"/>
            <a:ext cx="2313733" cy="15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8775"/>
              </p:ext>
            </p:extLst>
          </p:nvPr>
        </p:nvGraphicFramePr>
        <p:xfrm>
          <a:off x="213461" y="1412776"/>
          <a:ext cx="6556982" cy="5034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89443">
                  <a:extLst>
                    <a:ext uri="{9D8B030D-6E8A-4147-A177-3AD203B41FA5}">
                      <a16:colId xmlns:a16="http://schemas.microsoft.com/office/drawing/2014/main" val="41739016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14595625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589331592"/>
                    </a:ext>
                  </a:extLst>
                </a:gridCol>
                <a:gridCol w="1035291">
                  <a:extLst>
                    <a:ext uri="{9D8B030D-6E8A-4147-A177-3AD203B41FA5}">
                      <a16:colId xmlns:a16="http://schemas.microsoft.com/office/drawing/2014/main" val="189146178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2023</a:t>
                      </a:r>
                      <a:endParaRPr lang="ru-RU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2024</a:t>
                      </a:r>
                      <a:endParaRPr lang="ru-RU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2025</a:t>
                      </a:r>
                      <a:endParaRPr lang="ru-RU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96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новогоднего представление 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629,0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660,5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693,5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7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праздника «</a:t>
                      </a:r>
                      <a:r>
                        <a:rPr lang="ru-RU" sz="1500" dirty="0" err="1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Смоленка</a:t>
                      </a:r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путь к морю» 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300,0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315,0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330,8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90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билетов на спектакли, концерты, выставки, кино, музеи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1 500,0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1 575,0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1 653,8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44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Организация</a:t>
                      </a:r>
                      <a:r>
                        <a:rPr lang="ru-RU" sz="1500" baseline="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 и проведение уличных мероприятий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436,5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458,3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481,2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386396"/>
                  </a:ext>
                </a:extLst>
              </a:tr>
              <a:tr h="36991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Организация проведения автобусных экскурсий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616,6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647,4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679,8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509274"/>
                  </a:ext>
                </a:extLst>
              </a:tr>
              <a:tr h="36991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праздничного мероприятия для членов общественной организации «Дети войны» 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200,0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210,0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220,5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424341"/>
                  </a:ext>
                </a:extLst>
              </a:tr>
              <a:tr h="36991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Организация и проведение досуга для детей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200,0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210,0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220,5</a:t>
                      </a:r>
                      <a:endParaRPr lang="ru-RU" sz="15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31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Итого по муниципальной программе: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3 882,1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4 076,2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4 280,0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8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15</a:t>
            </a:fld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15590" y="220084"/>
            <a:ext cx="754889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«Организация </a:t>
            </a:r>
            <a:r>
              <a:rPr lang="ru-RU" sz="16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официальных физкультурных мероприятий, физкультурно-оздоровительных мероприятий и спортивных мероприятий на территории внутригородского муниципального образования Санкт-Петербурга муниципальный округ Остров </a:t>
            </a: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Декабристов на 2023 год и на плановый период 2024 и 2025 годов»</a:t>
            </a:r>
            <a:endParaRPr lang="ru-RU" sz="16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AAF9B3-A9E7-41B2-97DA-4F62BC30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4" y="108735"/>
            <a:ext cx="979069" cy="10880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64D175-002A-4FF9-A65C-4848DBCF7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12" y="4669194"/>
            <a:ext cx="2762447" cy="18416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7DBD0B-A907-426A-88C5-C90585AB9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45" y="4669195"/>
            <a:ext cx="2762448" cy="184163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7DCDC7B-C395-434C-84FD-023BC109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22" y="4669194"/>
            <a:ext cx="2844010" cy="19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757696"/>
              </p:ext>
            </p:extLst>
          </p:nvPr>
        </p:nvGraphicFramePr>
        <p:xfrm>
          <a:off x="215822" y="1955677"/>
          <a:ext cx="6516418" cy="2138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38966">
                  <a:extLst>
                    <a:ext uri="{9D8B030D-6E8A-4147-A177-3AD203B41FA5}">
                      <a16:colId xmlns:a16="http://schemas.microsoft.com/office/drawing/2014/main" val="1542185307"/>
                    </a:ext>
                  </a:extLst>
                </a:gridCol>
                <a:gridCol w="1234936">
                  <a:extLst>
                    <a:ext uri="{9D8B030D-6E8A-4147-A177-3AD203B41FA5}">
                      <a16:colId xmlns:a16="http://schemas.microsoft.com/office/drawing/2014/main" val="2162742901"/>
                    </a:ext>
                  </a:extLst>
                </a:gridCol>
                <a:gridCol w="1307580">
                  <a:extLst>
                    <a:ext uri="{9D8B030D-6E8A-4147-A177-3AD203B41FA5}">
                      <a16:colId xmlns:a16="http://schemas.microsoft.com/office/drawing/2014/main" val="3393228201"/>
                    </a:ext>
                  </a:extLst>
                </a:gridCol>
                <a:gridCol w="1234936">
                  <a:extLst>
                    <a:ext uri="{9D8B030D-6E8A-4147-A177-3AD203B41FA5}">
                      <a16:colId xmlns:a16="http://schemas.microsoft.com/office/drawing/2014/main" val="2637092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2023</a:t>
                      </a:r>
                      <a:endParaRPr lang="ru-RU" sz="16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2024</a:t>
                      </a:r>
                      <a:endParaRPr lang="ru-RU" sz="16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2025</a:t>
                      </a:r>
                      <a:endParaRPr lang="ru-RU" sz="16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70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Организация и проведение физкультурно – оздоровительных мероприятий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1 056,0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1 108,8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1 164,2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4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Организация проведение массового спорта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600,0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630,0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661,5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9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Итого по муниципальной программе: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1 656,0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1 738,8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1 825,7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340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06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216097" y="-189154"/>
            <a:ext cx="6170745" cy="2826065"/>
          </a:xfrm>
        </p:spPr>
        <p:txBody>
          <a:bodyPr>
            <a:normAutofit/>
          </a:bodyPr>
          <a:lstStyle/>
          <a:p>
            <a:pPr lvl="0" algn="ctr"/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16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«Учреждение печатного средства массовой информации для опубликования муниципальных правовых актов, обсуждения проектов муниципальных правовых актов по вопросам местного значения, доведения до сведения жителей  официальной информации о социально-экономическом и культурном развитии, о развитии его общественной инфраструктуры и иной официальной информации внутригородского муниципального образования Санкт-Петербурга муниципальный округ Остров Декабристов</a:t>
            </a: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 2023-2025 годов</a:t>
            </a:r>
            <a:endParaRPr lang="ru-RU" sz="16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16</a:t>
            </a:fld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2" y="1101222"/>
            <a:ext cx="1584176" cy="1224136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18" y="2852573"/>
            <a:ext cx="1632182" cy="1224136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241DBC-6988-4CE5-8579-83978C244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82" y="83973"/>
            <a:ext cx="1040442" cy="11212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412BF-8D60-4F3C-AD57-CE3A3608C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" y="4260556"/>
            <a:ext cx="1706173" cy="24206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41A18D-FC38-4641-9AB9-EAA4A89DB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26" y="4306370"/>
            <a:ext cx="1638204" cy="23814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C1B9E16-D118-4D19-BBDB-5AF992B1B0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62" y="4320823"/>
            <a:ext cx="1665068" cy="242054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AAAB256-DCAF-4D30-B487-5BE92E993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59" y="4291261"/>
            <a:ext cx="1706671" cy="24205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CE9E3B9-21E4-4FA9-B18D-1AA9D2C054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12" y="4331413"/>
            <a:ext cx="1705918" cy="23890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B46E5D5-9C58-4290-8BB9-C01EB95108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43" y="90633"/>
            <a:ext cx="1675035" cy="234578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98423"/>
              </p:ext>
            </p:extLst>
          </p:nvPr>
        </p:nvGraphicFramePr>
        <p:xfrm>
          <a:off x="211330" y="2613041"/>
          <a:ext cx="6520908" cy="16598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64526">
                  <a:extLst>
                    <a:ext uri="{9D8B030D-6E8A-4147-A177-3AD203B41FA5}">
                      <a16:colId xmlns:a16="http://schemas.microsoft.com/office/drawing/2014/main" val="32182314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4872805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15310165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4117969581"/>
                    </a:ext>
                  </a:extLst>
                </a:gridCol>
              </a:tblGrid>
              <a:tr h="4456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421440"/>
                  </a:ext>
                </a:extLst>
              </a:tr>
              <a:tr h="4456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Выпуск муниципальной газеты  «ВЕСТНИК»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1 756,0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1 843,8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 936,0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548913"/>
                  </a:ext>
                </a:extLst>
              </a:tr>
              <a:tr h="6959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Итого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 по муниципальной программе: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1 756,0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1 843,8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1 936,0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143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77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17</a:t>
            </a:fld>
            <a:endParaRPr lang="ru-RU" dirty="0"/>
          </a:p>
        </p:txBody>
      </p:sp>
      <p:sp>
        <p:nvSpPr>
          <p:cNvPr id="18" name="Заголовок 14"/>
          <p:cNvSpPr txBox="1">
            <a:spLocks/>
          </p:cNvSpPr>
          <p:nvPr/>
        </p:nvSpPr>
        <p:spPr>
          <a:xfrm>
            <a:off x="1475656" y="91382"/>
            <a:ext cx="5404645" cy="889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муниципальные </a:t>
            </a:r>
            <a:r>
              <a:rPr lang="ru-RU" sz="1600" b="1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</a:t>
            </a:r>
            <a:r>
              <a:rPr lang="ru-RU" sz="1600" b="1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на плановый период 2024 и 2025 годов</a:t>
            </a:r>
            <a:endParaRPr lang="ru-RU" sz="1600" b="1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8EE7D4-5466-44BE-BDF4-A05F1360E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5" y="124253"/>
            <a:ext cx="913549" cy="1087286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E3A5F0BF-A237-420B-9B8D-4845C016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82" y="578545"/>
            <a:ext cx="2287184" cy="169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F2737A45-4404-4410-BFAF-9D661F14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34" y="4770296"/>
            <a:ext cx="2245831" cy="16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61744"/>
              </p:ext>
            </p:extLst>
          </p:nvPr>
        </p:nvGraphicFramePr>
        <p:xfrm>
          <a:off x="232494" y="1395745"/>
          <a:ext cx="6382997" cy="5003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75410">
                  <a:extLst>
                    <a:ext uri="{9D8B030D-6E8A-4147-A177-3AD203B41FA5}">
                      <a16:colId xmlns:a16="http://schemas.microsoft.com/office/drawing/2014/main" val="164306520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5342536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05854400"/>
                    </a:ext>
                  </a:extLst>
                </a:gridCol>
                <a:gridCol w="891363">
                  <a:extLst>
                    <a:ext uri="{9D8B030D-6E8A-4147-A177-3AD203B41FA5}">
                      <a16:colId xmlns:a16="http://schemas.microsoft.com/office/drawing/2014/main" val="1241659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7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«Проведение 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  на территории внутригородского муниципального образования Санкт-Петербурга муниципальный округ Остров Декабристов» </a:t>
                      </a:r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Без финансирования</a:t>
                      </a:r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Без финансирования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Без финансирования</a:t>
                      </a:r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52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«Участие в организации и финансировании временного трудоустройства несовершеннолетних в возрасте от 14 до 18 лет в свободное от учёбы время на территории внутригородского муниципального образования Санкт-Петербурга муниципальный округ Остров Декабристов»</a:t>
                      </a:r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146,5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153,8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161,5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9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профессионального образования и дополнительного профессионального образования выборных должностных лиц местного самоуправления, членов  выборных органов местного самоуправления, депутатов муниципальных советов муниципальных образований, муниципальных служащих, а также организации подготовки кадров для муниципальной службы в порядке, предусмотренном  Российской Федерации об образовании и законодательством Российской Федерации о муниципальной службе внутригородского муниципального образования Санкт-Петербурга муниципальный округ Остров Декабристов»</a:t>
                      </a:r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92,6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97,2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102,1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41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«Проведение работ по военно-патриотическому воспитанию граждан внутригородского муниципального образования Санкт-Петербурга муниципальный округ Остров Декабристов» </a:t>
                      </a:r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402,1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422,1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443,2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05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23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18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8EE7D4-5466-44BE-BDF4-A05F1360E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5" y="124253"/>
            <a:ext cx="856433" cy="928483"/>
          </a:xfrm>
          <a:prstGeom prst="rect">
            <a:avLst/>
          </a:prstGeom>
        </p:spPr>
      </p:pic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6FCEF518-AC95-4864-A1B2-C400237828D3}"/>
              </a:ext>
            </a:extLst>
          </p:cNvPr>
          <p:cNvSpPr txBox="1">
            <a:spLocks/>
          </p:cNvSpPr>
          <p:nvPr/>
        </p:nvSpPr>
        <p:spPr>
          <a:xfrm>
            <a:off x="1475656" y="87307"/>
            <a:ext cx="540464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муниципальные программы на 2023 год и на плановый период 2024 и 2025 годов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58103CE-8DA8-4632-992A-3E1A41BF2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2311" y="663371"/>
            <a:ext cx="2304258" cy="15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1623EF51-1BDE-461F-8F95-541CB290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8740" y="4632575"/>
            <a:ext cx="2285793" cy="16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68659"/>
              </p:ext>
            </p:extLst>
          </p:nvPr>
        </p:nvGraphicFramePr>
        <p:xfrm>
          <a:off x="278095" y="1353345"/>
          <a:ext cx="6199205" cy="50874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17841">
                  <a:extLst>
                    <a:ext uri="{9D8B030D-6E8A-4147-A177-3AD203B41FA5}">
                      <a16:colId xmlns:a16="http://schemas.microsoft.com/office/drawing/2014/main" val="190316703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471133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92788135"/>
                    </a:ext>
                  </a:extLst>
                </a:gridCol>
                <a:gridCol w="825180">
                  <a:extLst>
                    <a:ext uri="{9D8B030D-6E8A-4147-A177-3AD203B41FA5}">
                      <a16:colId xmlns:a16="http://schemas.microsoft.com/office/drawing/2014/main" val="2181393901"/>
                    </a:ext>
                  </a:extLst>
                </a:gridCol>
              </a:tblGrid>
              <a:tr h="4512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783048"/>
                  </a:ext>
                </a:extLst>
              </a:tr>
              <a:tr h="85305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«Участие в реализации мер по профилактике дорожно-транспортного травматизма на территории внутригородского муниципального образования Санкт-Петербурга муниципальный округ Остров Декабристов»</a:t>
                      </a:r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389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408,5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428,9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1851"/>
                  </a:ext>
                </a:extLst>
              </a:tr>
              <a:tr h="66760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"Участие в профилактике терроризма и экстремизма, а также в минимизации и (или) ликвидации последствий их проявлений на территории внутригородского муниципального </a:t>
                      </a:r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15,0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15,8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16,5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40744"/>
                  </a:ext>
                </a:extLst>
              </a:tr>
              <a:tr h="140939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«Участие в формах, установленных законодательством Санкт-Петербурга, в мероприятиях по профилактике незаконного потребления наркотических средств и психотропных веществ, новых потенциально опасных психоактивных веществ, наркомании на территории внутригородского муниципального образования Санкт-Петербурга муниципальный округ Остров Декабристов»</a:t>
                      </a:r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125,0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131,3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137,8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535105"/>
                  </a:ext>
                </a:extLst>
              </a:tr>
              <a:tr h="10385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«Участие в деятельности по профилактике правонарушений в Санкт-Петербурге в соответствии с федеральным законодательством и законодательством Санкт-Петербурга внутригородского муниципального образования Санкт-Петербурга муниципальный округ Остров Декабристов»</a:t>
                      </a:r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15,0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15,8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16,5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99635"/>
                  </a:ext>
                </a:extLst>
              </a:tr>
              <a:tr h="66760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«Формирование архивных фондов органов местного самоуправления внутригородского муниципального образования Санкт-Петербурга муниципальный округ Остров Декабристов»</a:t>
                      </a:r>
                      <a:endParaRPr lang="ru-RU" sz="10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45,1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47,3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49,7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83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03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06776895"/>
              </p:ext>
            </p:extLst>
          </p:nvPr>
        </p:nvGraphicFramePr>
        <p:xfrm>
          <a:off x="323528" y="694929"/>
          <a:ext cx="8370866" cy="610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19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BC8CD7-ABE1-43CB-B69C-12F238CA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16632"/>
            <a:ext cx="1008109" cy="1179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1BD4E1-8678-4356-884A-70E52E64011A}"/>
              </a:ext>
            </a:extLst>
          </p:cNvPr>
          <p:cNvSpPr txBox="1"/>
          <p:nvPr/>
        </p:nvSpPr>
        <p:spPr>
          <a:xfrm>
            <a:off x="2051720" y="1166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на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87567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ятиугольник 27"/>
          <p:cNvSpPr/>
          <p:nvPr/>
        </p:nvSpPr>
        <p:spPr>
          <a:xfrm>
            <a:off x="3506902" y="5741115"/>
            <a:ext cx="2880320" cy="792087"/>
          </a:xfrm>
          <a:prstGeom prst="homePlate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 prstMaterial="translucentPowder">
            <a:bevelT w="114300" prst="hardEdge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308506" y="5774442"/>
            <a:ext cx="2880320" cy="792088"/>
          </a:xfrm>
          <a:prstGeom prst="homePlate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 prstMaterial="translucentPowder">
            <a:bevelT w="114300" prst="hardEdge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171622" y="-68164"/>
            <a:ext cx="5878295" cy="57606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94933" y="5847475"/>
            <a:ext cx="252028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0 141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584" y="5780723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627,9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3" name="Picture 19" descr="C:\Users\Александра\Desktop\Sasha\Сайт\2018\БЮДЖЕТ ДЛЯ ГРАЖДАН\Картинки для бюджета\иконки\icons-1337908_960_7202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56" y="5748818"/>
            <a:ext cx="673882" cy="6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Александра\Desktop\Sasha\Сайт\2018\БЮДЖЕТ ДЛЯ ГРАЖДАН\Картинки для бюджета\иконки\icons-1337908_960_72057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01457"/>
            <a:ext cx="750679" cy="5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9768" y="587030"/>
            <a:ext cx="730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Century" panose="02040604050505020304" pitchFamily="18" charset="0"/>
                <a:cs typeface="Arial" panose="020B0604020202020204" pitchFamily="34" charset="0"/>
              </a:rPr>
              <a:t>Внутригородское </a:t>
            </a:r>
            <a:r>
              <a:rPr lang="ru-RU" sz="1600" b="1" i="1" dirty="0">
                <a:latin typeface="Century" panose="02040604050505020304" pitchFamily="18" charset="0"/>
                <a:cs typeface="Arabic Typesetting" panose="03020402040406030203" pitchFamily="66" charset="-78"/>
              </a:rPr>
              <a:t>муниципальное образование г. Санкт-Петербурга муниципальный округ Остров Декабристов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0D947A-842C-4BF5-9DC4-9ADA40D67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38" y="1404367"/>
            <a:ext cx="6427393" cy="41285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CB712A-6003-4646-9FDD-2F45BD388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10" y="44469"/>
            <a:ext cx="891298" cy="10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6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475656" y="201102"/>
            <a:ext cx="5976664" cy="85163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местным бюджетам на выполнение передаваемых полномочий субъектов Российской Федерации на </a:t>
            </a:r>
            <a:r>
              <a:rPr lang="ru-RU" sz="1600" b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на плановый период 2024 и 2025 годов</a:t>
            </a:r>
            <a:endParaRPr lang="ru-RU" sz="16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20</a:t>
            </a:fld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39087024"/>
              </p:ext>
            </p:extLst>
          </p:nvPr>
        </p:nvGraphicFramePr>
        <p:xfrm>
          <a:off x="4067944" y="836712"/>
          <a:ext cx="6379987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4299B1-F37E-45D3-89CC-7A29E45E3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64002"/>
            <a:ext cx="936102" cy="103275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20781"/>
              </p:ext>
            </p:extLst>
          </p:nvPr>
        </p:nvGraphicFramePr>
        <p:xfrm>
          <a:off x="260094" y="1556792"/>
          <a:ext cx="4683066" cy="4307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0280">
                  <a:extLst>
                    <a:ext uri="{9D8B030D-6E8A-4147-A177-3AD203B41FA5}">
                      <a16:colId xmlns:a16="http://schemas.microsoft.com/office/drawing/2014/main" val="3891596466"/>
                    </a:ext>
                  </a:extLst>
                </a:gridCol>
                <a:gridCol w="780093">
                  <a:extLst>
                    <a:ext uri="{9D8B030D-6E8A-4147-A177-3AD203B41FA5}">
                      <a16:colId xmlns:a16="http://schemas.microsoft.com/office/drawing/2014/main" val="1461073890"/>
                    </a:ext>
                  </a:extLst>
                </a:gridCol>
                <a:gridCol w="780093">
                  <a:extLst>
                    <a:ext uri="{9D8B030D-6E8A-4147-A177-3AD203B41FA5}">
                      <a16:colId xmlns:a16="http://schemas.microsoft.com/office/drawing/2014/main" val="844444253"/>
                    </a:ext>
                  </a:extLst>
                </a:gridCol>
                <a:gridCol w="782600">
                  <a:extLst>
                    <a:ext uri="{9D8B030D-6E8A-4147-A177-3AD203B41FA5}">
                      <a16:colId xmlns:a16="http://schemas.microsoft.com/office/drawing/2014/main" val="3161494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Наименование субвенции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4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По организации и осуществлению деятельности по опеке и попечительству (содержание отдела опеки)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4 608,1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4 831,5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5 052,2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8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По составлению протоколов об административных правонарушениях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8,8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9,2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9,6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4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По выплате денежных средств на содержание ребенка в семье опекуна и приемной семье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14 023,8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14 706,9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15 379,2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1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По выплате денежных средств на вознаграждение приемным родителям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6 979,4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7 319,3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7653,6</a:t>
                      </a:r>
                      <a:endParaRPr lang="ru-RU" sz="14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28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Итого субвенции: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25 938,1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27 200,4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28 443,3</a:t>
                      </a:r>
                      <a:endParaRPr lang="ru-RU" sz="14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627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29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212672" y="168559"/>
            <a:ext cx="7319768" cy="138823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внутригородского муниципального образования Санкт-Петербурга муниципальный округ  Остров Декабристов на 2023 год и на плановый период 2024 и 2025 годов</a:t>
            </a:r>
            <a:r>
              <a:rPr lang="ru-RU" sz="1800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21</a:t>
            </a:fld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2EEF27-0F8B-4369-92BD-35351B5AA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9" y="123347"/>
            <a:ext cx="937869" cy="1145414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0735FDB-8BC1-4094-BC11-7B950B41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26592"/>
            <a:ext cx="3127924" cy="19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74D17048-6254-4FD5-BC76-AC4302C7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59" y="4526592"/>
            <a:ext cx="2754787" cy="19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140E2BDB-532E-4F27-8213-105E6A7C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71" y="4526594"/>
            <a:ext cx="3335927" cy="19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56851"/>
              </p:ext>
            </p:extLst>
          </p:nvPr>
        </p:nvGraphicFramePr>
        <p:xfrm>
          <a:off x="506779" y="2752116"/>
          <a:ext cx="6096000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654162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00913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80524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2023</a:t>
                      </a:r>
                      <a:endParaRPr lang="ru-RU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2024</a:t>
                      </a:r>
                      <a:endParaRPr lang="ru-RU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2025</a:t>
                      </a:r>
                      <a:endParaRPr lang="ru-RU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75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9 649,4</a:t>
                      </a:r>
                      <a:endParaRPr lang="ru-RU" sz="16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24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92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784980" y="-62222"/>
            <a:ext cx="3574039" cy="57606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22</a:t>
            </a:fld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59832" y="548681"/>
            <a:ext cx="54726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199397, ул. Кораблестроителей, дом 35, корпус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351-19-15, факс:351-19-13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vestnik_mo11@mail.ru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6" name="Picture 4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72" y="2605812"/>
            <a:ext cx="761208" cy="7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ександра\AppData\Local\Microsoft\Windows\Temporary Internet Files\Content.IE5\R3HT3PIH\phone-1459352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лександра\AppData\Local\Microsoft\Windows\Temporary Internet Files\Content.IE5\R3HT3PIH\150px-Arobaze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504056" cy="44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лександра\Desktop\Sasha\Сайт\2018\БЮДЖЕТ ДЛЯ ГРАЖДАН\Картинки для бюджета\иконки\icons-1337907_960_72089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54788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844" y="3073543"/>
            <a:ext cx="66020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 </a:t>
            </a:r>
            <a:b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со сложной  эпидемиологической обстановкой  прием граждан временно ограничен.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направлять на адрес: 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vestnik_mo11@mail.ru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или в ящик для писем и обращения (расположенный слева от входа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предварительной записи по телефону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351-19-15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в рабочее время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 - суббота,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11EB39-46DA-48B8-A311-CFA15C265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06" y="116632"/>
            <a:ext cx="84280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Александра\Desktop\Sasha\Сайт\2018\БЮДЖЕТ ДЛЯ ГРАЖДАН\Картинки для бюджета\Рисунок156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03047"/>
            <a:ext cx="1296144" cy="14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3</a:t>
            </a:fld>
            <a:endParaRPr lang="ru-RU" dirty="0"/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1619672" y="270364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в сравнении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6490"/>
              </p:ext>
            </p:extLst>
          </p:nvPr>
        </p:nvGraphicFramePr>
        <p:xfrm>
          <a:off x="251520" y="1493002"/>
          <a:ext cx="6264696" cy="3976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767133685"/>
                    </a:ext>
                  </a:extLst>
                </a:gridCol>
              </a:tblGrid>
              <a:tr h="4782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9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107,2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320,2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422,3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40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межбюджетные трансферты*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20 575,1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93 471,8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99 076,9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6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 том числе:</a:t>
                      </a:r>
                    </a:p>
                    <a:p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</a:t>
                      </a:r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от общего объема расходов за исключением субвенций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756,6</a:t>
                      </a:r>
                    </a:p>
                    <a:p>
                      <a:pPr algn="r"/>
                      <a:endParaRPr lang="ru-RU" sz="16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320,2</a:t>
                      </a:r>
                    </a:p>
                    <a:p>
                      <a:pPr algn="r"/>
                      <a:endParaRPr lang="ru-RU" sz="16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  <a:p>
                      <a:pPr algn="r"/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708,0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422,3</a:t>
                      </a:r>
                    </a:p>
                    <a:p>
                      <a:pPr algn="r"/>
                      <a:endParaRPr lang="ru-RU" sz="16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  <a:p>
                      <a:pPr algn="r"/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656,6</a:t>
                      </a:r>
                    </a:p>
                    <a:p>
                      <a:pPr algn="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41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Дефицит(-)/</a:t>
                      </a:r>
                    </a:p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649,4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C3509A-7519-499A-8951-920D88FFF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056"/>
            <a:ext cx="864096" cy="98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200800" cy="648072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характеристик 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b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4</a:t>
            </a:fld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88949544"/>
              </p:ext>
            </p:extLst>
          </p:nvPr>
        </p:nvGraphicFramePr>
        <p:xfrm>
          <a:off x="395536" y="1124745"/>
          <a:ext cx="8568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4"/>
          <p:cNvSpPr txBox="1">
            <a:spLocks/>
          </p:cNvSpPr>
          <p:nvPr/>
        </p:nvSpPr>
        <p:spPr>
          <a:xfrm>
            <a:off x="2123728" y="160932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89E76C-5320-4B14-9859-BE751EC72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79238"/>
            <a:ext cx="936104" cy="11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554011" y="95200"/>
            <a:ext cx="6840760" cy="576064"/>
          </a:xfrm>
        </p:spPr>
        <p:txBody>
          <a:bodyPr>
            <a:noAutofit/>
          </a:bodyPr>
          <a:lstStyle/>
          <a:p>
            <a:pPr lvl="0" algn="ctr"/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основных показателей доходов бюджета на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на плановый период 2024 и 2025  годов</a:t>
            </a:r>
            <a:endParaRPr lang="ru-RU" sz="1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5</a:t>
            </a:fld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8E9521-B606-4DF8-82D7-9E9EAD548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563"/>
            <a:ext cx="936104" cy="990173"/>
          </a:xfrm>
          <a:prstGeom prst="rect">
            <a:avLst/>
          </a:prstGeom>
        </p:spPr>
      </p:pic>
      <p:pic>
        <p:nvPicPr>
          <p:cNvPr id="11" name="Picture 7" descr="C:\Users\Александра\Desktop\Sasha\Сайт\2018\БЮДЖЕТ ДЛЯ ГРАЖДАН\Картинки для бюджета\Рисунок156321.png">
            <a:extLst>
              <a:ext uri="{FF2B5EF4-FFF2-40B4-BE49-F238E27FC236}">
                <a16:creationId xmlns:a16="http://schemas.microsoft.com/office/drawing/2014/main" id="{CD60A419-843A-4F80-AF4F-0366A2A1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17" y="2729789"/>
            <a:ext cx="1296144" cy="14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603457"/>
              </p:ext>
            </p:extLst>
          </p:nvPr>
        </p:nvGraphicFramePr>
        <p:xfrm>
          <a:off x="163736" y="1316907"/>
          <a:ext cx="6408711" cy="520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128">
                  <a:extLst>
                    <a:ext uri="{9D8B030D-6E8A-4147-A177-3AD203B41FA5}">
                      <a16:colId xmlns:a16="http://schemas.microsoft.com/office/drawing/2014/main" val="3042746225"/>
                    </a:ext>
                  </a:extLst>
                </a:gridCol>
                <a:gridCol w="1042410">
                  <a:extLst>
                    <a:ext uri="{9D8B030D-6E8A-4147-A177-3AD203B41FA5}">
                      <a16:colId xmlns:a16="http://schemas.microsoft.com/office/drawing/2014/main" val="441134427"/>
                    </a:ext>
                  </a:extLst>
                </a:gridCol>
                <a:gridCol w="1096666">
                  <a:extLst>
                    <a:ext uri="{9D8B030D-6E8A-4147-A177-3AD203B41FA5}">
                      <a16:colId xmlns:a16="http://schemas.microsoft.com/office/drawing/2014/main" val="393124964"/>
                    </a:ext>
                  </a:extLst>
                </a:gridCol>
                <a:gridCol w="1085507">
                  <a:extLst>
                    <a:ext uri="{9D8B030D-6E8A-4147-A177-3AD203B41FA5}">
                      <a16:colId xmlns:a16="http://schemas.microsoft.com/office/drawing/2014/main" val="4088247145"/>
                    </a:ext>
                  </a:extLst>
                </a:gridCol>
              </a:tblGrid>
              <a:tr h="4559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Источники доходов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7099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НАЛОГИ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 ПРИБЫЛЬ, ДОХОДЫ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8 612,1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9 461,0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10 403,2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0668357"/>
                  </a:ext>
                </a:extLst>
              </a:tr>
              <a:tr h="1003915"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ДОХОДЫ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ОТ ОКАЗАНИЯ ПЛАТНЫХ УСЛУГ И КОМПЕНСАЦИИ ЗАТРАТ ГОСУДАРСТВА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293093"/>
                  </a:ext>
                </a:extLst>
              </a:tr>
              <a:tr h="536386"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ДОХОДЫ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ОТ ПРОДАЖИ МАТЕРИАЛЬНЫХ И НЕМАТЕРИАЛЬНЫХ АКТИВОВ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8627706"/>
                  </a:ext>
                </a:extLst>
              </a:tr>
              <a:tr h="536386"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ШТРАФЫ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, САНКЦИИ,  ВОЗМЕЩЕНИЕ УЩЕРБА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280,7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294,9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309,4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376168"/>
                  </a:ext>
                </a:extLst>
              </a:tr>
              <a:tr h="396652"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ПРОЧИЕ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1613607"/>
                  </a:ext>
                </a:extLst>
              </a:tr>
              <a:tr h="53638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119 104,4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124 448,7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129 588,4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01191"/>
                  </a:ext>
                </a:extLst>
              </a:tr>
              <a:tr h="536386">
                <a:tc>
                  <a:txBody>
                    <a:bodyPr/>
                    <a:lstStyle/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128 107,2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134 320,2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140 422,3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8848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47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907704" y="175728"/>
            <a:ext cx="6124725" cy="576064"/>
          </a:xfrm>
        </p:spPr>
        <p:txBody>
          <a:bodyPr>
            <a:noAutofit/>
          </a:bodyPr>
          <a:lstStyle/>
          <a:p>
            <a:pPr lvl="0" algn="ctr"/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образования на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6</a:t>
            </a:fld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6284959"/>
              </p:ext>
            </p:extLst>
          </p:nvPr>
        </p:nvGraphicFramePr>
        <p:xfrm>
          <a:off x="371515" y="713686"/>
          <a:ext cx="6264693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4"/>
          <p:cNvSpPr txBox="1">
            <a:spLocks/>
          </p:cNvSpPr>
          <p:nvPr/>
        </p:nvSpPr>
        <p:spPr>
          <a:xfrm>
            <a:off x="1331638" y="137622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8E9521-B606-4DF8-82D7-9E9EAD548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32279"/>
            <a:ext cx="940148" cy="1064473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4E76CD1-9C0E-4916-A14A-36370877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68" y="822938"/>
            <a:ext cx="3888432" cy="22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3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79650"/>
              </p:ext>
            </p:extLst>
          </p:nvPr>
        </p:nvGraphicFramePr>
        <p:xfrm>
          <a:off x="251520" y="2725394"/>
          <a:ext cx="6552727" cy="369806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52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:a16="http://schemas.microsoft.com/office/drawing/2014/main" val="433200538"/>
                    </a:ext>
                  </a:extLst>
                </a:gridCol>
                <a:gridCol w="1164930">
                  <a:extLst>
                    <a:ext uri="{9D8B030D-6E8A-4147-A177-3AD203B41FA5}">
                      <a16:colId xmlns:a16="http://schemas.microsoft.com/office/drawing/2014/main" val="3377783364"/>
                    </a:ext>
                  </a:extLst>
                </a:gridCol>
              </a:tblGrid>
              <a:tr h="9322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Объем на 2023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Объем на 2024 год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Объем на 2025 год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410,5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874,9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56 335,1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04 00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496,5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521,3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547,4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3267182"/>
                  </a:ext>
                </a:extLst>
              </a:tr>
              <a:tr h="370276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05 00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973,6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36 426,0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35 158,0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07 00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688,7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723,2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759,1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65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08 00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 кинематография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708,5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12 293,9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12 908,6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54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10 00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066,8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24 190,3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25 295,8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54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11 00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 и спорт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656,0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1 738,8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1 825,7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756,0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1 843,8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1 936,0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756,6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134 320,2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140 422,3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7</a:t>
            </a:fld>
            <a:endParaRPr lang="ru-RU" dirty="0"/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1598567" y="196910"/>
            <a:ext cx="707788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 по функциональной структуре расходов на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на плановый период 2024 и 2025 годов</a:t>
            </a:r>
            <a:endParaRPr lang="ru-RU" sz="1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DFD821-F22A-4665-BD2F-A0D017C4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3297"/>
            <a:ext cx="1080120" cy="115961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5B87DC9-FA7F-41BE-9DBF-F066BCA8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56" y="836711"/>
            <a:ext cx="7447216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3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76105374"/>
              </p:ext>
            </p:extLst>
          </p:nvPr>
        </p:nvGraphicFramePr>
        <p:xfrm>
          <a:off x="386567" y="752466"/>
          <a:ext cx="8370866" cy="598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8</a:t>
            </a:fld>
            <a:endParaRPr lang="ru-RU" dirty="0"/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1347535" y="243066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расходов местного бюджета на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8C8315-F6B5-4515-997C-F9063791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84" y="116631"/>
            <a:ext cx="93709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0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676053" y="137637"/>
            <a:ext cx="6617004" cy="499363"/>
          </a:xfrm>
        </p:spPr>
        <p:txBody>
          <a:bodyPr>
            <a:noAutofit/>
          </a:bodyPr>
          <a:lstStyle/>
          <a:p>
            <a:pPr lvl="0" algn="ctr"/>
            <a:r>
              <a:rPr lang="ru-RU" sz="16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на </a:t>
            </a: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на плановый период 2024 и 2025 годов</a:t>
            </a:r>
            <a:endParaRPr lang="ru-RU" sz="16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9</a:t>
            </a:fld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2417" y="1563176"/>
            <a:ext cx="6049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расходов в общем объеме расходов бюджета муниципального образования  -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 местного бюджета реализованных по программам -</a:t>
            </a:r>
          </a:p>
          <a:p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416" y="1622584"/>
            <a:ext cx="873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комплекс взаимосвязанных по ресурсам, исполнителям, срокам осуществления и показателям результативности мероприятий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7738" y="645656"/>
            <a:ext cx="7413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Остров Декабристов  формируется по программно-целевому принципу на базе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программ, охватывающих все сферы социально-экономической жизни муниципалитета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Овал 29"/>
          <p:cNvSpPr/>
          <p:nvPr/>
        </p:nvSpPr>
        <p:spPr>
          <a:xfrm>
            <a:off x="4932040" y="3501008"/>
            <a:ext cx="1656184" cy="5760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63 324,4 тыс</a:t>
            </a:r>
            <a:r>
              <a:rPr lang="ru-RU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ctr"/>
            <a:endParaRPr lang="ru-RU" sz="1200" i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465878" y="2727269"/>
            <a:ext cx="1074928" cy="432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lang="ru-RU" sz="1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i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EEF5AD-82E5-49FC-86EF-56E0378F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8" y="94484"/>
            <a:ext cx="1030141" cy="11775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E9B22F-8F60-4041-950A-C3B3B48AB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5" y="4535161"/>
            <a:ext cx="2847153" cy="19987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F8C291-10DA-4884-B9D6-FD5B40A97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8" y="4530718"/>
            <a:ext cx="2755535" cy="20076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9E1CD2-0D82-4B3E-9A55-F2E5D10327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8" y="4530718"/>
            <a:ext cx="2947952" cy="19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5352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9725</TotalTime>
  <Words>1648</Words>
  <Application>Microsoft Office PowerPoint</Application>
  <PresentationFormat>Экран (4:3)</PresentationFormat>
  <Paragraphs>535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Arabic Typesetting</vt:lpstr>
      <vt:lpstr>Arial</vt:lpstr>
      <vt:lpstr>Arial Narrow</vt:lpstr>
      <vt:lpstr>Batang</vt:lpstr>
      <vt:lpstr>Bookman Old Style</vt:lpstr>
      <vt:lpstr>Calibri</vt:lpstr>
      <vt:lpstr>Century</vt:lpstr>
      <vt:lpstr>Garamond</vt:lpstr>
      <vt:lpstr>Times New Roman</vt:lpstr>
      <vt:lpstr>Берлин</vt:lpstr>
      <vt:lpstr>                                     Внутригородское муниципальное образование                               г. Санкт-Петербурга муниципальный округ Остров Декабристов  </vt:lpstr>
      <vt:lpstr>Вводная часть</vt:lpstr>
      <vt:lpstr>Презентация PowerPoint</vt:lpstr>
      <vt:lpstr>Динамика основных характеристик  бюджета  с 2023 по 2025 годы</vt:lpstr>
      <vt:lpstr>Перечень основных показателей доходов бюджета на 2023 год и на плановый период 2024 и 2025  годов</vt:lpstr>
      <vt:lpstr>Структура доходов бюджета муниципального образования на 2023 год</vt:lpstr>
      <vt:lpstr>Презентация PowerPoint</vt:lpstr>
      <vt:lpstr>Презентация PowerPoint</vt:lpstr>
      <vt:lpstr>Муниципальные программы на 2023 год и на плановый период 2024 и 2025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«Учреждение печатного средства массовой информации для опубликования муниципальных правовых актов, обсуждения проектов муниципальных правовых актов по вопросам местного значения, доведения до сведения жителей  официальной информации о социально-экономическом и культурном развитии, о развитии его общественной инфраструктуры и иной официальной информации внутригородского муниципального образования Санкт-Петербурга муниципальный округ Остров Декабристов» на  2023-2025 годов</vt:lpstr>
      <vt:lpstr>Презентация PowerPoint</vt:lpstr>
      <vt:lpstr>Презентация PowerPoint</vt:lpstr>
      <vt:lpstr>Презентация PowerPoint</vt:lpstr>
      <vt:lpstr>  Субвенции местным бюджетам на выполнение передаваемых полномочий субъектов Российской Федерации на 2023 год и на плановый период 2024 и 2025 годов</vt:lpstr>
      <vt:lpstr>Дефицит бюджета внутригородского муниципального образования Санкт-Петербурга муниципальный округ  Остров Декабристов на 2023 год и на плановый период 2024 и 2025 годов 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Пользователь</cp:lastModifiedBy>
  <cp:revision>631</cp:revision>
  <cp:lastPrinted>2022-11-16T06:15:42Z</cp:lastPrinted>
  <dcterms:created xsi:type="dcterms:W3CDTF">2018-06-05T07:09:18Z</dcterms:created>
  <dcterms:modified xsi:type="dcterms:W3CDTF">2022-11-16T06:44:43Z</dcterms:modified>
</cp:coreProperties>
</file>